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165" autoAdjust="0"/>
  </p:normalViewPr>
  <p:slideViewPr>
    <p:cSldViewPr>
      <p:cViewPr varScale="1">
        <p:scale>
          <a:sx n="36" d="100"/>
          <a:sy n="36" d="100"/>
        </p:scale>
        <p:origin x="-147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1825F5-4F19-4EEF-B87C-AAA21CFA5E3D}" type="datetimeFigureOut">
              <a:rPr lang="en-US" smtClean="0"/>
              <a:t>4/8/2012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F17CC1-1877-487B-BC8E-5BA529F6C4A1}" type="slidenum">
              <a:rPr lang="en-US" smtClean="0"/>
              <a:t>‹#›</a:t>
            </a:fld>
            <a:endParaRPr lang="en-US"/>
          </a:p>
        </p:txBody>
      </p:sp>
    </p:spTree>
    <p:extLst>
      <p:ext uri="{BB962C8B-B14F-4D97-AF65-F5344CB8AC3E}">
        <p14:creationId xmlns:p14="http://schemas.microsoft.com/office/powerpoint/2010/main" val="166338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Everyone turn to your shoulder partner and take turns telling each other what multiple strategies means.  Go!”  </a:t>
            </a:r>
          </a:p>
          <a:p>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3</a:t>
            </a:fld>
            <a:endParaRPr lang="en-US"/>
          </a:p>
        </p:txBody>
      </p:sp>
    </p:spTree>
    <p:extLst>
      <p:ext uri="{BB962C8B-B14F-4D97-AF65-F5344CB8AC3E}">
        <p14:creationId xmlns:p14="http://schemas.microsoft.com/office/powerpoint/2010/main" val="10477205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ok I want you to solve the problem 7 - 5 using the pictures strategy we just discussed.  You have three minutes.  Begin.”  Set the timer and coach the students with prompting questions if they require assistance.</a:t>
            </a:r>
          </a:p>
          <a:p>
            <a:pPr lvl="1"/>
            <a:r>
              <a:rPr lang="en-US" sz="1200" kern="1200" dirty="0" smtClean="0">
                <a:solidFill>
                  <a:schemeClr val="tx1"/>
                </a:solidFill>
                <a:effectLst/>
                <a:latin typeface="+mn-lt"/>
                <a:ea typeface="+mn-ea"/>
                <a:cs typeface="+mn-cs"/>
              </a:rPr>
              <a:t>Are we adding or subtracting</a:t>
            </a:r>
          </a:p>
          <a:p>
            <a:pPr lvl="1"/>
            <a:r>
              <a:rPr lang="en-US" sz="1200" kern="1200" dirty="0" smtClean="0">
                <a:solidFill>
                  <a:schemeClr val="tx1"/>
                </a:solidFill>
                <a:effectLst/>
                <a:latin typeface="+mn-lt"/>
                <a:ea typeface="+mn-ea"/>
                <a:cs typeface="+mn-cs"/>
              </a:rPr>
              <a:t>Are you going to draw 7 pictures and then another 5 pictures</a:t>
            </a:r>
          </a:p>
          <a:p>
            <a:pPr lvl="1"/>
            <a:r>
              <a:rPr lang="en-US" sz="1200" kern="1200" dirty="0" smtClean="0">
                <a:solidFill>
                  <a:schemeClr val="tx1"/>
                </a:solidFill>
                <a:effectLst/>
                <a:latin typeface="+mn-lt"/>
                <a:ea typeface="+mn-ea"/>
                <a:cs typeface="+mn-cs"/>
              </a:rPr>
              <a:t>How are you going to show take away with the pictures</a:t>
            </a:r>
          </a:p>
          <a:p>
            <a:pPr lvl="0"/>
            <a:r>
              <a:rPr lang="en-US" sz="1200" b="1" kern="1200" dirty="0" smtClean="0">
                <a:solidFill>
                  <a:schemeClr val="tx1"/>
                </a:solidFill>
                <a:effectLst/>
                <a:latin typeface="+mn-lt"/>
                <a:ea typeface="+mn-ea"/>
                <a:cs typeface="+mn-cs"/>
              </a:rPr>
              <a:t>Say “what is the answer (cold call and snap)?”</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Can anyone remind me how we define subtraction (wait for hands)?</a:t>
            </a:r>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13</a:t>
            </a:fld>
            <a:endParaRPr lang="en-US"/>
          </a:p>
        </p:txBody>
      </p:sp>
    </p:spTree>
    <p:extLst>
      <p:ext uri="{BB962C8B-B14F-4D97-AF65-F5344CB8AC3E}">
        <p14:creationId xmlns:p14="http://schemas.microsoft.com/office/powerpoint/2010/main" val="2998054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ok I want you to solve the problem 10 + 9 using the number line strategy we just discussed.  You have three minutes.  Begin.”  Set the timer and coach the students with prompting questions if they require assistance.</a:t>
            </a:r>
          </a:p>
          <a:p>
            <a:pPr lvl="1"/>
            <a:r>
              <a:rPr lang="en-US" sz="1200" kern="1200" dirty="0" smtClean="0">
                <a:solidFill>
                  <a:schemeClr val="tx1"/>
                </a:solidFill>
                <a:effectLst/>
                <a:latin typeface="+mn-lt"/>
                <a:ea typeface="+mn-ea"/>
                <a:cs typeface="+mn-cs"/>
              </a:rPr>
              <a:t>What number do you need to start at</a:t>
            </a:r>
          </a:p>
          <a:p>
            <a:pPr lvl="1"/>
            <a:r>
              <a:rPr lang="en-US" sz="1200" kern="1200" dirty="0" smtClean="0">
                <a:solidFill>
                  <a:schemeClr val="tx1"/>
                </a:solidFill>
                <a:effectLst/>
                <a:latin typeface="+mn-lt"/>
                <a:ea typeface="+mn-ea"/>
                <a:cs typeface="+mn-cs"/>
              </a:rPr>
              <a:t>Which way on the number line do you move if you are adding</a:t>
            </a:r>
          </a:p>
          <a:p>
            <a:pPr lvl="1"/>
            <a:r>
              <a:rPr lang="en-US" sz="1200" kern="1200" dirty="0" smtClean="0">
                <a:solidFill>
                  <a:schemeClr val="tx1"/>
                </a:solidFill>
                <a:effectLst/>
                <a:latin typeface="+mn-lt"/>
                <a:ea typeface="+mn-ea"/>
                <a:cs typeface="+mn-cs"/>
              </a:rPr>
              <a:t>Do I start at 10 and then count ‘1,2,3…’ or do I count ’11, 12, 13…’</a:t>
            </a:r>
          </a:p>
          <a:p>
            <a:pPr lvl="0"/>
            <a:r>
              <a:rPr lang="en-US" sz="1200" b="1" kern="1200" dirty="0" smtClean="0">
                <a:solidFill>
                  <a:schemeClr val="tx1"/>
                </a:solidFill>
                <a:effectLst/>
                <a:latin typeface="+mn-lt"/>
                <a:ea typeface="+mn-ea"/>
                <a:cs typeface="+mn-cs"/>
              </a:rPr>
              <a:t>Say “what is the answer (choral snap)?”</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Can anyone remind me what we are learning and why it is important to learn (wait for hands and cold call)?”</a:t>
            </a:r>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14</a:t>
            </a:fld>
            <a:endParaRPr lang="en-US"/>
          </a:p>
        </p:txBody>
      </p:sp>
    </p:spTree>
    <p:extLst>
      <p:ext uri="{BB962C8B-B14F-4D97-AF65-F5344CB8AC3E}">
        <p14:creationId xmlns:p14="http://schemas.microsoft.com/office/powerpoint/2010/main" val="4264179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now that you have had sufficient practice with each of the strategies I want to see how well you do on your own.  I am going to give you a problem and am going to assign you a strategy to solve it with. </a:t>
            </a:r>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15</a:t>
            </a:fld>
            <a:endParaRPr lang="en-US"/>
          </a:p>
        </p:txBody>
      </p:sp>
    </p:spTree>
    <p:extLst>
      <p:ext uri="{BB962C8B-B14F-4D97-AF65-F5344CB8AC3E}">
        <p14:creationId xmlns:p14="http://schemas.microsoft.com/office/powerpoint/2010/main" val="1565837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sz="1200" kern="1200" dirty="0" smtClean="0">
                <a:solidFill>
                  <a:schemeClr val="tx1"/>
                </a:solidFill>
                <a:effectLst/>
                <a:latin typeface="+mn-lt"/>
                <a:ea typeface="+mn-ea"/>
                <a:cs typeface="+mn-cs"/>
              </a:rPr>
              <a:t>Say “what was our goal today (cold call and snap)?”</a:t>
            </a:r>
          </a:p>
          <a:p>
            <a:pPr marL="628650" lvl="1" indent="-171450">
              <a:buFont typeface="Arial" pitchFamily="34" charset="0"/>
              <a:buChar char="•"/>
            </a:pPr>
            <a:r>
              <a:rPr lang="en-US" sz="1200" kern="1200" dirty="0" smtClean="0">
                <a:solidFill>
                  <a:schemeClr val="tx1"/>
                </a:solidFill>
                <a:effectLst/>
                <a:latin typeface="+mn-lt"/>
                <a:ea typeface="+mn-ea"/>
                <a:cs typeface="+mn-cs"/>
              </a:rPr>
              <a:t>Student exemplar response “To be able to solve addition and subtraction problems using multiple strategies.”</a:t>
            </a:r>
          </a:p>
          <a:p>
            <a:pPr marL="171450" lvl="0" indent="-171450">
              <a:buFont typeface="Arial" pitchFamily="34" charset="0"/>
              <a:buChar char="•"/>
            </a:pPr>
            <a:r>
              <a:rPr lang="en-US" sz="1200" kern="1200" dirty="0" smtClean="0">
                <a:solidFill>
                  <a:schemeClr val="tx1"/>
                </a:solidFill>
                <a:effectLst/>
                <a:latin typeface="+mn-lt"/>
                <a:ea typeface="+mn-ea"/>
                <a:cs typeface="+mn-cs"/>
              </a:rPr>
              <a:t>Say “That’s right!  And why is it so important to learn and practice using multiple strategies (cold call and snap?)</a:t>
            </a:r>
          </a:p>
          <a:p>
            <a:pPr marL="628650" lvl="1" indent="-171450">
              <a:buFont typeface="Arial" pitchFamily="34" charset="0"/>
              <a:buChar char="•"/>
            </a:pPr>
            <a:r>
              <a:rPr lang="en-US" sz="1200" kern="1200" dirty="0" smtClean="0">
                <a:solidFill>
                  <a:schemeClr val="tx1"/>
                </a:solidFill>
                <a:effectLst/>
                <a:latin typeface="+mn-lt"/>
                <a:ea typeface="+mn-ea"/>
                <a:cs typeface="+mn-cs"/>
              </a:rPr>
              <a:t>Student exemplar response “It is important to learn and practice using multiple strategies for solving addition and subtraction problems because it helps us find the easiest way for us to find the solution to a problem.”</a:t>
            </a:r>
          </a:p>
          <a:p>
            <a:pPr marL="171450" lvl="0" indent="-171450">
              <a:buFont typeface="Arial" pitchFamily="34" charset="0"/>
              <a:buChar char="•"/>
            </a:pPr>
            <a:r>
              <a:rPr lang="en-US" sz="1200" kern="1200" dirty="0" smtClean="0">
                <a:solidFill>
                  <a:schemeClr val="tx1"/>
                </a:solidFill>
                <a:effectLst/>
                <a:latin typeface="+mn-lt"/>
                <a:ea typeface="+mn-ea"/>
                <a:cs typeface="+mn-cs"/>
              </a:rPr>
              <a:t>Say “That’s right, If one way is too hard for us to solve a problem we have more options to help us solve it.”</a:t>
            </a:r>
          </a:p>
          <a:p>
            <a:pPr marL="171450" lvl="0" indent="-171450">
              <a:buFont typeface="Arial" pitchFamily="34" charset="0"/>
              <a:buChar char="•"/>
            </a:pPr>
            <a:r>
              <a:rPr lang="en-US" sz="1200" kern="1200" dirty="0" smtClean="0">
                <a:solidFill>
                  <a:schemeClr val="tx1"/>
                </a:solidFill>
                <a:effectLst/>
                <a:latin typeface="+mn-lt"/>
                <a:ea typeface="+mn-ea"/>
                <a:cs typeface="+mn-cs"/>
              </a:rPr>
              <a:t>Say “ok, now I want to see how well you mastered each of the strategies so I am going to give you an exit slip to assess that.  You need to complete it and turn it in to me before you leave.  Good luck!”</a:t>
            </a:r>
          </a:p>
          <a:p>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16</a:t>
            </a:fld>
            <a:endParaRPr lang="en-US"/>
          </a:p>
        </p:txBody>
      </p:sp>
    </p:spTree>
    <p:extLst>
      <p:ext uri="{BB962C8B-B14F-4D97-AF65-F5344CB8AC3E}">
        <p14:creationId xmlns:p14="http://schemas.microsoft.com/office/powerpoint/2010/main" val="932215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Perhaps you have been using one way your entire life but when someone teaches you another way the process becomes easier.  It helps us find the easiest way to solve something.  Everyone say that with me (choral snap); ‘it helps us find the easiest way to solve something.’”  </a:t>
            </a:r>
          </a:p>
          <a:p>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4</a:t>
            </a:fld>
            <a:endParaRPr lang="en-US"/>
          </a:p>
        </p:txBody>
      </p:sp>
    </p:spTree>
    <p:extLst>
      <p:ext uri="{BB962C8B-B14F-4D97-AF65-F5344CB8AC3E}">
        <p14:creationId xmlns:p14="http://schemas.microsoft.com/office/powerpoint/2010/main" val="657225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So to solve this using my manipulatives I am going to first look at the problem.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Next, I need to gather objects to represent each number in the problem.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dirty="0" smtClean="0"/>
              <a:t>How many objects do I need for the first part of the problem</a:t>
            </a:r>
            <a:r>
              <a:rPr lang="en-US" sz="1200" dirty="0" smtClean="0"/>
              <a:t> (cold call and snap)?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 </a:t>
            </a:r>
            <a:r>
              <a:rPr lang="en-US" sz="1200" b="1" dirty="0" smtClean="0"/>
              <a:t>And for the second part how many do I need?</a:t>
            </a:r>
            <a:r>
              <a:rPr lang="en-US" sz="1200" dirty="0" smtClean="0"/>
              <a:t>”</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effectLst/>
                <a:latin typeface="+mn-lt"/>
                <a:ea typeface="+mn-ea"/>
                <a:cs typeface="+mn-cs"/>
              </a:rPr>
              <a:t>are we adding or subtracting here (cold call and snap).</a:t>
            </a:r>
            <a:r>
              <a:rPr lang="en-US" sz="1200" kern="1200" dirty="0" smtClean="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effectLst/>
                <a:latin typeface="+mn-lt"/>
                <a:ea typeface="+mn-ea"/>
                <a:cs typeface="+mn-cs"/>
              </a:rPr>
              <a:t>And what is our answer(cold call and snap)?</a:t>
            </a:r>
            <a:endParaRPr lang="en-US"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that’s correct. I want us to get into the habit of when you read your answer I want you to get in the habit of saying the equation which is the problem and then the answer, so for this problem you would say “2 + 5 = 7.  You try it (choral snap) ‘2 + 5 = 7</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6</a:t>
            </a:fld>
            <a:endParaRPr lang="en-US"/>
          </a:p>
        </p:txBody>
      </p:sp>
    </p:spTree>
    <p:extLst>
      <p:ext uri="{BB962C8B-B14F-4D97-AF65-F5344CB8AC3E}">
        <p14:creationId xmlns:p14="http://schemas.microsoft.com/office/powerpoint/2010/main" val="3534894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I am going to first look at the problem</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effectLst/>
                <a:latin typeface="+mn-lt"/>
                <a:ea typeface="+mn-ea"/>
                <a:cs typeface="+mn-cs"/>
              </a:rPr>
              <a:t>we would have started with the largest number in the problem which is what (cold call and snap)?</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And then we would have taken away the objects the problem tells us to which in this case is 2.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So our problem would have been 5-2.”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work the problem out for the kids to see with your manipulatives.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effectLst/>
                <a:latin typeface="+mn-lt"/>
                <a:ea typeface="+mn-ea"/>
                <a:cs typeface="+mn-cs"/>
              </a:rPr>
              <a:t>“What is my answer, say it in the way we just practiced(cold call and snap)?”  </a:t>
            </a:r>
            <a:endParaRPr lang="en-US" sz="1200" kern="1200" dirty="0" smtClean="0">
              <a:solidFill>
                <a:schemeClr val="tx1"/>
              </a:solidFill>
              <a:effectLst/>
              <a:latin typeface="+mn-lt"/>
              <a:ea typeface="+mn-ea"/>
              <a:cs typeface="+mn-cs"/>
            </a:endParaRPr>
          </a:p>
          <a:p>
            <a:pPr marL="171450" indent="-171450">
              <a:buFont typeface="Arial" pitchFamily="34" charset="0"/>
              <a:buChar char="•"/>
            </a:pPr>
            <a:endParaRPr lang="en-US" sz="1200" kern="1200" dirty="0" smtClean="0">
              <a:solidFill>
                <a:schemeClr val="tx1"/>
              </a:solidFill>
              <a:effectLst/>
              <a:latin typeface="+mn-lt"/>
              <a:ea typeface="+mn-ea"/>
              <a:cs typeface="+mn-cs"/>
            </a:endParaRPr>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7</a:t>
            </a:fld>
            <a:endParaRPr lang="en-US"/>
          </a:p>
        </p:txBody>
      </p:sp>
    </p:spTree>
    <p:extLst>
      <p:ext uri="{BB962C8B-B14F-4D97-AF65-F5344CB8AC3E}">
        <p14:creationId xmlns:p14="http://schemas.microsoft.com/office/powerpoint/2010/main" val="128348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Follow along with me on your white boards.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 Ok, my problem is 9+4.  So I am going to draw 9 pictures to represent that number because it is the first number in the problem.”  Draw 9 mickey heads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Ask </a:t>
            </a:r>
            <a:r>
              <a:rPr lang="en-US" b="1" dirty="0" smtClean="0"/>
              <a:t>“how many am I going to draw for the second part of the problem (cold call and snap)?”</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Draw 4 more mickey heads on the board.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Say “ the next thing I am going to do is add all the pictures together and count up all of the pictures I drew to represent my problem to find the calculation of my two numbers because that is what addition is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smtClean="0"/>
              <a:t>What is addition everyone (choral snap)?</a:t>
            </a:r>
            <a:r>
              <a:rPr lang="en-US" dirty="0" smtClean="0"/>
              <a:t>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smtClean="0"/>
              <a:t>What is the answer to my problem everyone (choral snap)?</a:t>
            </a:r>
            <a:endParaRPr lang="en-US" dirty="0" smtClean="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smtClean="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smtClean="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smtClean="0"/>
          </a:p>
          <a:p>
            <a:pPr marL="171450" indent="-171450">
              <a:buFont typeface="Arial" pitchFamily="34" charset="0"/>
              <a:buChar char="•"/>
            </a:pPr>
            <a:endParaRPr lang="en-US" dirty="0" smtClean="0"/>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8</a:t>
            </a:fld>
            <a:endParaRPr lang="en-US"/>
          </a:p>
        </p:txBody>
      </p:sp>
    </p:spTree>
    <p:extLst>
      <p:ext uri="{BB962C8B-B14F-4D97-AF65-F5344CB8AC3E}">
        <p14:creationId xmlns:p14="http://schemas.microsoft.com/office/powerpoint/2010/main" val="110664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sz="1200" kern="1200" dirty="0" smtClean="0">
                <a:solidFill>
                  <a:schemeClr val="tx1"/>
                </a:solidFill>
                <a:effectLst/>
                <a:latin typeface="+mn-lt"/>
                <a:ea typeface="+mn-ea"/>
                <a:cs typeface="+mn-cs"/>
              </a:rPr>
              <a:t>I would have to start with the biggest number and draw that many pictures.” </a:t>
            </a:r>
          </a:p>
          <a:p>
            <a:pPr marL="171450" indent="-171450">
              <a:buFont typeface="Arial" pitchFamily="34" charset="0"/>
              <a:buChar char="•"/>
            </a:pPr>
            <a:r>
              <a:rPr lang="en-US" sz="1200" kern="1200" dirty="0" smtClean="0">
                <a:solidFill>
                  <a:schemeClr val="tx1"/>
                </a:solidFill>
                <a:effectLst/>
                <a:latin typeface="+mn-lt"/>
                <a:ea typeface="+mn-ea"/>
                <a:cs typeface="+mn-cs"/>
              </a:rPr>
              <a:t>Draw 9 pictures</a:t>
            </a:r>
          </a:p>
          <a:p>
            <a:pPr marL="171450" indent="-171450">
              <a:buFont typeface="Arial" pitchFamily="34" charset="0"/>
              <a:buChar char="•"/>
            </a:pPr>
            <a:r>
              <a:rPr lang="en-US" sz="1200" kern="1200" dirty="0" smtClean="0">
                <a:solidFill>
                  <a:schemeClr val="tx1"/>
                </a:solidFill>
                <a:effectLst/>
                <a:latin typeface="+mn-lt"/>
                <a:ea typeface="+mn-ea"/>
                <a:cs typeface="+mn-cs"/>
              </a:rPr>
              <a:t>Now I am going to subtract or take away the next number (4) of pictures which is four to find the difference between the two numbers because that is what subtraction is</a:t>
            </a:r>
          </a:p>
          <a:p>
            <a:pPr marL="171450" indent="-171450">
              <a:buFont typeface="Arial" pitchFamily="34" charset="0"/>
              <a:buChar char="•"/>
            </a:pPr>
            <a:r>
              <a:rPr lang="en-US" sz="1200" b="1" kern="1200" dirty="0" smtClean="0">
                <a:solidFill>
                  <a:schemeClr val="tx1"/>
                </a:solidFill>
                <a:effectLst/>
                <a:latin typeface="+mn-lt"/>
                <a:ea typeface="+mn-ea"/>
                <a:cs typeface="+mn-cs"/>
              </a:rPr>
              <a:t>What is subtraction (cold call and snap)?</a:t>
            </a:r>
          </a:p>
          <a:p>
            <a:pPr marL="171450" indent="-171450">
              <a:buFont typeface="Arial" pitchFamily="34" charset="0"/>
              <a:buChar char="•"/>
            </a:pPr>
            <a:r>
              <a:rPr lang="en-US" sz="1200" kern="1200" dirty="0" smtClean="0">
                <a:solidFill>
                  <a:schemeClr val="tx1"/>
                </a:solidFill>
                <a:effectLst/>
                <a:latin typeface="+mn-lt"/>
                <a:ea typeface="+mn-ea"/>
                <a:cs typeface="+mn-cs"/>
              </a:rPr>
              <a:t>Draw cross out 4 of the 9 pictures on the board to represent 9 take away 4</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Ask </a:t>
            </a:r>
            <a:r>
              <a:rPr lang="en-US" sz="1200" b="1" kern="1200" dirty="0" smtClean="0">
                <a:solidFill>
                  <a:schemeClr val="tx1"/>
                </a:solidFill>
                <a:effectLst/>
                <a:latin typeface="+mn-lt"/>
                <a:ea typeface="+mn-ea"/>
                <a:cs typeface="+mn-cs"/>
              </a:rPr>
              <a:t>“What is the answer to my problem everyone (choral snap)?  </a:t>
            </a:r>
            <a:endParaRPr lang="en-US" sz="1200" kern="1200" dirty="0" smtClean="0">
              <a:solidFill>
                <a:schemeClr val="tx1"/>
              </a:solidFill>
              <a:effectLst/>
              <a:latin typeface="+mn-lt"/>
              <a:ea typeface="+mn-ea"/>
              <a:cs typeface="+mn-cs"/>
            </a:endParaRPr>
          </a:p>
          <a:p>
            <a:pPr marL="171450" indent="-171450">
              <a:buFont typeface="Arial" pitchFamily="34" charset="0"/>
              <a:buChar char="•"/>
            </a:pPr>
            <a:endParaRPr lang="en-US" sz="1200" kern="1200" dirty="0" smtClean="0">
              <a:solidFill>
                <a:schemeClr val="tx1"/>
              </a:solidFill>
              <a:effectLst/>
              <a:latin typeface="+mn-lt"/>
              <a:ea typeface="+mn-ea"/>
              <a:cs typeface="+mn-cs"/>
            </a:endParaRPr>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9</a:t>
            </a:fld>
            <a:endParaRPr lang="en-US"/>
          </a:p>
        </p:txBody>
      </p:sp>
    </p:spTree>
    <p:extLst>
      <p:ext uri="{BB962C8B-B14F-4D97-AF65-F5344CB8AC3E}">
        <p14:creationId xmlns:p14="http://schemas.microsoft.com/office/powerpoint/2010/main" val="1357372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effectLst/>
                <a:latin typeface="+mn-lt"/>
                <a:ea typeface="+mn-ea"/>
                <a:cs typeface="+mn-cs"/>
              </a:rPr>
              <a:t>What is my problem (cold call and snap)?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so I am going to start on the number line at the first number in the problem which is 11 and count up or add  6,</a:t>
            </a:r>
            <a:r>
              <a:rPr lang="en-US" sz="1200" kern="1200" baseline="0" dirty="0" smtClean="0">
                <a:solidFill>
                  <a:schemeClr val="tx1"/>
                </a:solidFill>
                <a:effectLst/>
                <a:latin typeface="+mn-lt"/>
                <a:ea typeface="+mn-ea"/>
                <a:cs typeface="+mn-cs"/>
              </a:rPr>
              <a:t> away from zero</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effectLst/>
                <a:latin typeface="+mn-lt"/>
                <a:ea typeface="+mn-ea"/>
                <a:cs typeface="+mn-cs"/>
              </a:rPr>
              <a:t>How many spaces do I need to move up the number line from 11 (cold call and snap)?</a:t>
            </a:r>
            <a:endParaRPr lang="en-US"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Demonstrate and have the students follow along on their number lines moving from 11 up 6 to get to 17.</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Ask </a:t>
            </a:r>
            <a:r>
              <a:rPr lang="en-US" sz="1200" b="1" kern="1200" dirty="0" smtClean="0">
                <a:solidFill>
                  <a:schemeClr val="tx1"/>
                </a:solidFill>
                <a:effectLst/>
                <a:latin typeface="+mn-lt"/>
                <a:ea typeface="+mn-ea"/>
                <a:cs typeface="+mn-cs"/>
              </a:rPr>
              <a:t>“What number did you all land on?</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Yes, you should have stopped on number 17.  The number you land on after adding is the answer to your question.</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smtClean="0">
                <a:solidFill>
                  <a:schemeClr val="tx1"/>
                </a:solidFill>
                <a:effectLst/>
                <a:latin typeface="+mn-lt"/>
                <a:ea typeface="+mn-ea"/>
                <a:cs typeface="+mn-cs"/>
              </a:rPr>
              <a:t>Everyone say the equation and answer in the way we practiced (choral snap).”</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10</a:t>
            </a:fld>
            <a:endParaRPr lang="en-US"/>
          </a:p>
        </p:txBody>
      </p:sp>
    </p:spTree>
    <p:extLst>
      <p:ext uri="{BB962C8B-B14F-4D97-AF65-F5344CB8AC3E}">
        <p14:creationId xmlns:p14="http://schemas.microsoft.com/office/powerpoint/2010/main" val="3761305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fontAlgn="base" hangingPunct="0">
              <a:buFont typeface="Arial" pitchFamily="34" charset="0"/>
              <a:buChar char="•"/>
            </a:pPr>
            <a:r>
              <a:rPr lang="en-US" sz="1200" kern="1200" dirty="0" smtClean="0">
                <a:solidFill>
                  <a:schemeClr val="tx1"/>
                </a:solidFill>
                <a:effectLst/>
                <a:latin typeface="+mn-lt"/>
                <a:ea typeface="+mn-ea"/>
                <a:cs typeface="+mn-cs"/>
              </a:rPr>
              <a:t>I would change how I use the number line.  </a:t>
            </a:r>
            <a:r>
              <a:rPr lang="en-US" sz="1200" b="1" kern="1200" dirty="0" smtClean="0">
                <a:solidFill>
                  <a:schemeClr val="tx1"/>
                </a:solidFill>
                <a:effectLst/>
                <a:latin typeface="+mn-lt"/>
                <a:ea typeface="+mn-ea"/>
                <a:cs typeface="+mn-cs"/>
              </a:rPr>
              <a:t>First, identify the largest number in the problem which is what?  </a:t>
            </a:r>
          </a:p>
          <a:p>
            <a:pPr marL="171450" lvl="0" indent="-171450" fontAlgn="base" hangingPunct="0">
              <a:buFont typeface="Arial" pitchFamily="34" charset="0"/>
              <a:buChar char="•"/>
            </a:pPr>
            <a:r>
              <a:rPr lang="en-US" sz="1200" kern="1200" dirty="0" smtClean="0">
                <a:solidFill>
                  <a:schemeClr val="tx1"/>
                </a:solidFill>
                <a:effectLst/>
                <a:latin typeface="+mn-lt"/>
                <a:ea typeface="+mn-ea"/>
                <a:cs typeface="+mn-cs"/>
              </a:rPr>
              <a:t>So I am going to find 11 on the number, everyone do that on your own number line. </a:t>
            </a:r>
          </a:p>
          <a:p>
            <a:pPr marL="171450" lvl="0" indent="-171450" fontAlgn="base" hangingPunct="0">
              <a:buFont typeface="Arial" pitchFamily="34" charset="0"/>
              <a:buChar char="•"/>
            </a:pPr>
            <a:r>
              <a:rPr lang="en-US" sz="1200" kern="1200" dirty="0" smtClean="0">
                <a:solidFill>
                  <a:schemeClr val="tx1"/>
                </a:solidFill>
                <a:effectLst/>
                <a:latin typeface="+mn-lt"/>
                <a:ea typeface="+mn-ea"/>
                <a:cs typeface="+mn-cs"/>
              </a:rPr>
              <a:t>Now we are going to count DOWN towards zero on the number line the second number in</a:t>
            </a:r>
            <a:r>
              <a:rPr lang="en-US" sz="1200" kern="1200" baseline="0" dirty="0" smtClean="0">
                <a:solidFill>
                  <a:schemeClr val="tx1"/>
                </a:solidFill>
                <a:effectLst/>
                <a:latin typeface="+mn-lt"/>
                <a:ea typeface="+mn-ea"/>
                <a:cs typeface="+mn-cs"/>
              </a:rPr>
              <a:t> the problem in this case </a:t>
            </a:r>
            <a:r>
              <a:rPr lang="en-US" sz="1200" kern="1200" dirty="0" smtClean="0">
                <a:solidFill>
                  <a:schemeClr val="tx1"/>
                </a:solidFill>
                <a:effectLst/>
                <a:latin typeface="+mn-lt"/>
                <a:ea typeface="+mn-ea"/>
                <a:cs typeface="+mn-cs"/>
              </a:rPr>
              <a:t>6 spaces to get our answer.”  Demonstrate how to count down 6 spaces from 11 on the number line. </a:t>
            </a:r>
          </a:p>
          <a:p>
            <a:pPr marL="171450" lvl="0" indent="-171450" fontAlgn="base" hangingPunct="0">
              <a:buFont typeface="Arial" pitchFamily="34" charset="0"/>
              <a:buChar char="•"/>
            </a:pPr>
            <a:r>
              <a:rPr lang="en-US" sz="1200" kern="1200" dirty="0" smtClean="0">
                <a:solidFill>
                  <a:schemeClr val="tx1"/>
                </a:solidFill>
                <a:effectLst/>
                <a:latin typeface="+mn-lt"/>
                <a:ea typeface="+mn-ea"/>
                <a:cs typeface="+mn-cs"/>
              </a:rPr>
              <a:t>Ask </a:t>
            </a:r>
            <a:r>
              <a:rPr lang="en-US" sz="1200" b="1" kern="1200" dirty="0" smtClean="0">
                <a:solidFill>
                  <a:schemeClr val="tx1"/>
                </a:solidFill>
                <a:effectLst/>
                <a:latin typeface="+mn-lt"/>
                <a:ea typeface="+mn-ea"/>
                <a:cs typeface="+mn-cs"/>
              </a:rPr>
              <a:t>“what is my answer (cold call and snap)?</a:t>
            </a:r>
            <a:endParaRPr lang="en-US" sz="1200" kern="1200" dirty="0" smtClean="0">
              <a:solidFill>
                <a:schemeClr val="tx1"/>
              </a:solidFill>
              <a:effectLst/>
              <a:latin typeface="+mn-lt"/>
              <a:ea typeface="+mn-ea"/>
              <a:cs typeface="+mn-cs"/>
            </a:endParaRPr>
          </a:p>
          <a:p>
            <a:pPr marL="171450" indent="-171450">
              <a:buFont typeface="Arial" pitchFamily="34" charset="0"/>
              <a:buChar char="•"/>
            </a:pPr>
            <a:r>
              <a:rPr lang="en-US" sz="1200" kern="1200" dirty="0" smtClean="0">
                <a:solidFill>
                  <a:schemeClr val="tx1"/>
                </a:solidFill>
                <a:effectLst/>
                <a:latin typeface="+mn-lt"/>
                <a:ea typeface="+mn-ea"/>
                <a:cs typeface="+mn-cs"/>
              </a:rPr>
              <a:t>Say “great job on counting down the number line!  Ok now I am going to give you some problems and I want you to work together to solve the problems.” </a:t>
            </a:r>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11</a:t>
            </a:fld>
            <a:endParaRPr lang="en-US"/>
          </a:p>
        </p:txBody>
      </p:sp>
    </p:spTree>
    <p:extLst>
      <p:ext uri="{BB962C8B-B14F-4D97-AF65-F5344CB8AC3E}">
        <p14:creationId xmlns:p14="http://schemas.microsoft.com/office/powerpoint/2010/main" val="2762405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You are going to be working in cooperative groups.  That means each of you must do your assigned job or you won’t find the answer to your problem.  ok I want you to solve the problem 9 + 8 using the manipulative strategy we just discussed.  You have three minutes.  Begin.”  Set the timer and coach the students with prompting questions if they require assistance.</a:t>
            </a:r>
          </a:p>
          <a:p>
            <a:pPr lvl="1"/>
            <a:r>
              <a:rPr lang="en-US" sz="1200" kern="1200" dirty="0" smtClean="0">
                <a:solidFill>
                  <a:schemeClr val="tx1"/>
                </a:solidFill>
                <a:effectLst/>
                <a:latin typeface="+mn-lt"/>
                <a:ea typeface="+mn-ea"/>
                <a:cs typeface="+mn-cs"/>
              </a:rPr>
              <a:t>Which number do you look at first</a:t>
            </a:r>
          </a:p>
          <a:p>
            <a:pPr lvl="1"/>
            <a:r>
              <a:rPr lang="en-US" sz="1200" kern="1200" dirty="0" smtClean="0">
                <a:solidFill>
                  <a:schemeClr val="tx1"/>
                </a:solidFill>
                <a:effectLst/>
                <a:latin typeface="+mn-lt"/>
                <a:ea typeface="+mn-ea"/>
                <a:cs typeface="+mn-cs"/>
              </a:rPr>
              <a:t>How are you going to count them all up</a:t>
            </a:r>
          </a:p>
          <a:p>
            <a:pPr lvl="1"/>
            <a:r>
              <a:rPr lang="en-US" sz="1200" kern="1200" dirty="0" smtClean="0">
                <a:solidFill>
                  <a:schemeClr val="tx1"/>
                </a:solidFill>
                <a:effectLst/>
                <a:latin typeface="+mn-lt"/>
                <a:ea typeface="+mn-ea"/>
                <a:cs typeface="+mn-cs"/>
              </a:rPr>
              <a:t>How many cubes do you need for the second part of the equation </a:t>
            </a:r>
          </a:p>
          <a:p>
            <a:pPr lvl="0"/>
            <a:r>
              <a:rPr lang="en-US" sz="1200" b="1" kern="1200" dirty="0" smtClean="0">
                <a:solidFill>
                  <a:schemeClr val="tx1"/>
                </a:solidFill>
                <a:effectLst/>
                <a:latin typeface="+mn-lt"/>
                <a:ea typeface="+mn-ea"/>
                <a:cs typeface="+mn-cs"/>
              </a:rPr>
              <a:t>Say “what is the answer (choral snap)?”</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Can anyone remind me what how we define addition(wait for hands)?</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4F17CC1-1877-487B-BC8E-5BA529F6C4A1}" type="slidenum">
              <a:rPr lang="en-US" smtClean="0"/>
              <a:t>12</a:t>
            </a:fld>
            <a:endParaRPr lang="en-US"/>
          </a:p>
        </p:txBody>
      </p:sp>
    </p:spTree>
    <p:extLst>
      <p:ext uri="{BB962C8B-B14F-4D97-AF65-F5344CB8AC3E}">
        <p14:creationId xmlns:p14="http://schemas.microsoft.com/office/powerpoint/2010/main" val="3583435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C2E0605-6EAE-4AC0-9F64-A1BF88C1932B}" type="datetimeFigureOut">
              <a:rPr lang="en-US" smtClean="0"/>
              <a:t>4/8/2012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D761B4A8-57CE-4A8D-B620-0BDEB947739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2E0605-6EAE-4AC0-9F64-A1BF88C1932B}" type="datetimeFigureOut">
              <a:rPr lang="en-US" smtClean="0"/>
              <a:t>4/8/2012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61B4A8-57CE-4A8D-B620-0BDEB94773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2E0605-6EAE-4AC0-9F64-A1BF88C1932B}" type="datetimeFigureOut">
              <a:rPr lang="en-US" smtClean="0"/>
              <a:t>4/8/2012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61B4A8-57CE-4A8D-B620-0BDEB94773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C2E0605-6EAE-4AC0-9F64-A1BF88C1932B}" type="datetimeFigureOut">
              <a:rPr lang="en-US" smtClean="0"/>
              <a:t>4/8/2012</a:t>
            </a:fld>
            <a:endParaRPr lang="en-US"/>
          </a:p>
        </p:txBody>
      </p:sp>
      <p:sp>
        <p:nvSpPr>
          <p:cNvPr id="9" name="Slide Number Placeholder 8"/>
          <p:cNvSpPr>
            <a:spLocks noGrp="1"/>
          </p:cNvSpPr>
          <p:nvPr>
            <p:ph type="sldNum" sz="quarter" idx="15"/>
          </p:nvPr>
        </p:nvSpPr>
        <p:spPr/>
        <p:txBody>
          <a:bodyPr rtlCol="0"/>
          <a:lstStyle/>
          <a:p>
            <a:fld id="{D761B4A8-57CE-4A8D-B620-0BDEB947739E}"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BC2E0605-6EAE-4AC0-9F64-A1BF88C1932B}" type="datetimeFigureOut">
              <a:rPr lang="en-US" smtClean="0"/>
              <a:t>4/8/2012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D761B4A8-57CE-4A8D-B620-0BDEB947739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C2E0605-6EAE-4AC0-9F64-A1BF88C1932B}" type="datetimeFigureOut">
              <a:rPr lang="en-US" smtClean="0"/>
              <a:t>4/8/2012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61B4A8-57CE-4A8D-B620-0BDEB947739E}"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C2E0605-6EAE-4AC0-9F64-A1BF88C1932B}" type="datetimeFigureOut">
              <a:rPr lang="en-US" smtClean="0"/>
              <a:t>4/8/2012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61B4A8-57CE-4A8D-B620-0BDEB947739E}"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BC2E0605-6EAE-4AC0-9F64-A1BF88C1932B}" type="datetimeFigureOut">
              <a:rPr lang="en-US" smtClean="0"/>
              <a:t>4/8/2012</a:t>
            </a:fld>
            <a:endParaRPr lang="en-US"/>
          </a:p>
        </p:txBody>
      </p:sp>
      <p:sp>
        <p:nvSpPr>
          <p:cNvPr id="7" name="Slide Number Placeholder 6"/>
          <p:cNvSpPr>
            <a:spLocks noGrp="1"/>
          </p:cNvSpPr>
          <p:nvPr>
            <p:ph type="sldNum" sz="quarter" idx="11"/>
          </p:nvPr>
        </p:nvSpPr>
        <p:spPr/>
        <p:txBody>
          <a:bodyPr rtlCol="0"/>
          <a:lstStyle/>
          <a:p>
            <a:fld id="{D761B4A8-57CE-4A8D-B620-0BDEB947739E}"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2E0605-6EAE-4AC0-9F64-A1BF88C1932B}" type="datetimeFigureOut">
              <a:rPr lang="en-US" smtClean="0"/>
              <a:t>4/8/2012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61B4A8-57CE-4A8D-B620-0BDEB94773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BC2E0605-6EAE-4AC0-9F64-A1BF88C1932B}" type="datetimeFigureOut">
              <a:rPr lang="en-US" smtClean="0"/>
              <a:t>4/8/2012</a:t>
            </a:fld>
            <a:endParaRPr lang="en-US"/>
          </a:p>
        </p:txBody>
      </p:sp>
      <p:sp>
        <p:nvSpPr>
          <p:cNvPr id="22" name="Slide Number Placeholder 21"/>
          <p:cNvSpPr>
            <a:spLocks noGrp="1"/>
          </p:cNvSpPr>
          <p:nvPr>
            <p:ph type="sldNum" sz="quarter" idx="15"/>
          </p:nvPr>
        </p:nvSpPr>
        <p:spPr/>
        <p:txBody>
          <a:bodyPr rtlCol="0"/>
          <a:lstStyle/>
          <a:p>
            <a:fld id="{D761B4A8-57CE-4A8D-B620-0BDEB947739E}"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C2E0605-6EAE-4AC0-9F64-A1BF88C1932B}" type="datetimeFigureOut">
              <a:rPr lang="en-US" smtClean="0"/>
              <a:t>4/8/2012</a:t>
            </a:fld>
            <a:endParaRPr lang="en-US"/>
          </a:p>
        </p:txBody>
      </p:sp>
      <p:sp>
        <p:nvSpPr>
          <p:cNvPr id="18" name="Slide Number Placeholder 17"/>
          <p:cNvSpPr>
            <a:spLocks noGrp="1"/>
          </p:cNvSpPr>
          <p:nvPr>
            <p:ph type="sldNum" sz="quarter" idx="11"/>
          </p:nvPr>
        </p:nvSpPr>
        <p:spPr/>
        <p:txBody>
          <a:bodyPr rtlCol="0"/>
          <a:lstStyle/>
          <a:p>
            <a:fld id="{D761B4A8-57CE-4A8D-B620-0BDEB947739E}"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C2E0605-6EAE-4AC0-9F64-A1BF88C1932B}" type="datetimeFigureOut">
              <a:rPr lang="en-US" smtClean="0"/>
              <a:t>4/8/2012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761B4A8-57CE-4A8D-B620-0BDEB94773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Multiple Strategies </a:t>
            </a:r>
            <a:endParaRPr lang="en-US" dirty="0"/>
          </a:p>
        </p:txBody>
      </p:sp>
      <p:sp>
        <p:nvSpPr>
          <p:cNvPr id="3" name="Subtitle 2"/>
          <p:cNvSpPr>
            <a:spLocks noGrp="1"/>
          </p:cNvSpPr>
          <p:nvPr>
            <p:ph type="subTitle" idx="1"/>
          </p:nvPr>
        </p:nvSpPr>
        <p:spPr/>
        <p:txBody>
          <a:bodyPr/>
          <a:lstStyle/>
          <a:p>
            <a:r>
              <a:rPr lang="en-US" dirty="0" smtClean="0"/>
              <a:t>1</a:t>
            </a:r>
            <a:r>
              <a:rPr lang="en-US" baseline="30000" dirty="0" smtClean="0"/>
              <a:t>st</a:t>
            </a:r>
            <a:r>
              <a:rPr lang="en-US" dirty="0" smtClean="0"/>
              <a:t> Grade Math</a:t>
            </a:r>
            <a:endParaRPr lang="en-US" dirty="0"/>
          </a:p>
        </p:txBody>
      </p:sp>
    </p:spTree>
    <p:extLst>
      <p:ext uri="{BB962C8B-B14F-4D97-AF65-F5344CB8AC3E}">
        <p14:creationId xmlns:p14="http://schemas.microsoft.com/office/powerpoint/2010/main" val="1341706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Line Strategy</a:t>
            </a:r>
            <a:endParaRPr lang="en-US" dirty="0"/>
          </a:p>
        </p:txBody>
      </p:sp>
      <p:sp>
        <p:nvSpPr>
          <p:cNvPr id="3" name="Content Placeholder 2"/>
          <p:cNvSpPr>
            <a:spLocks noGrp="1"/>
          </p:cNvSpPr>
          <p:nvPr>
            <p:ph sz="quarter" idx="1"/>
          </p:nvPr>
        </p:nvSpPr>
        <p:spPr/>
        <p:txBody>
          <a:bodyPr>
            <a:normAutofit/>
          </a:bodyPr>
          <a:lstStyle/>
          <a:p>
            <a:r>
              <a:rPr lang="en-US" sz="3200" dirty="0" smtClean="0"/>
              <a:t>11 + 6=</a:t>
            </a:r>
          </a:p>
          <a:p>
            <a:pPr lvl="2" fontAlgn="base" hangingPunct="0"/>
            <a:r>
              <a:rPr lang="en-US" sz="2800" dirty="0" smtClean="0"/>
              <a:t>Start </a:t>
            </a:r>
            <a:r>
              <a:rPr lang="en-US" sz="2800" dirty="0"/>
              <a:t>on the number line at the first number in the problem </a:t>
            </a:r>
            <a:endParaRPr lang="en-US" sz="2800" dirty="0" smtClean="0"/>
          </a:p>
          <a:p>
            <a:pPr lvl="2" fontAlgn="base" hangingPunct="0"/>
            <a:r>
              <a:rPr lang="en-US" sz="2800" dirty="0" smtClean="0"/>
              <a:t>Identify the second number in the problem</a:t>
            </a:r>
          </a:p>
          <a:p>
            <a:pPr lvl="2" fontAlgn="base" hangingPunct="0"/>
            <a:r>
              <a:rPr lang="en-US" sz="2800" dirty="0" smtClean="0"/>
              <a:t>Count up or add that many spaces on the number line</a:t>
            </a:r>
            <a:endParaRPr lang="en-US" sz="2800" dirty="0"/>
          </a:p>
          <a:p>
            <a:pPr lvl="2" fontAlgn="base" hangingPunct="0"/>
            <a:r>
              <a:rPr lang="en-US" sz="2800" dirty="0"/>
              <a:t>The number you land on after adding is the answer to your question.</a:t>
            </a:r>
          </a:p>
          <a:p>
            <a:pPr marL="365760" lvl="1" indent="0">
              <a:buNone/>
            </a:pPr>
            <a:endParaRPr lang="en-US" sz="2900" dirty="0" smtClean="0"/>
          </a:p>
          <a:p>
            <a:pPr lvl="1"/>
            <a:endParaRPr lang="en-US" sz="2900" dirty="0" smtClean="0"/>
          </a:p>
          <a:p>
            <a:pPr lvl="1"/>
            <a:endParaRPr lang="en-US" sz="2900" dirty="0"/>
          </a:p>
        </p:txBody>
      </p:sp>
    </p:spTree>
    <p:extLst>
      <p:ext uri="{BB962C8B-B14F-4D97-AF65-F5344CB8AC3E}">
        <p14:creationId xmlns:p14="http://schemas.microsoft.com/office/powerpoint/2010/main" val="2415769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line Strategy</a:t>
            </a:r>
            <a:endParaRPr lang="en-US" dirty="0"/>
          </a:p>
        </p:txBody>
      </p:sp>
      <p:sp>
        <p:nvSpPr>
          <p:cNvPr id="3" name="Content Placeholder 2"/>
          <p:cNvSpPr>
            <a:spLocks noGrp="1"/>
          </p:cNvSpPr>
          <p:nvPr>
            <p:ph sz="quarter" idx="1"/>
          </p:nvPr>
        </p:nvSpPr>
        <p:spPr/>
        <p:txBody>
          <a:bodyPr>
            <a:normAutofit/>
          </a:bodyPr>
          <a:lstStyle/>
          <a:p>
            <a:r>
              <a:rPr lang="en-US" sz="3200" dirty="0" smtClean="0"/>
              <a:t>11 – 6=</a:t>
            </a:r>
          </a:p>
          <a:p>
            <a:pPr lvl="1"/>
            <a:r>
              <a:rPr lang="en-US" sz="2900" dirty="0" smtClean="0"/>
              <a:t>Identify </a:t>
            </a:r>
            <a:r>
              <a:rPr lang="en-US" sz="2900" dirty="0"/>
              <a:t>the largest number in the </a:t>
            </a:r>
            <a:r>
              <a:rPr lang="en-US" sz="2900" dirty="0" smtClean="0"/>
              <a:t>problem and find it on the number line</a:t>
            </a:r>
          </a:p>
          <a:p>
            <a:pPr lvl="1"/>
            <a:r>
              <a:rPr lang="en-US" sz="3200" dirty="0"/>
              <a:t>C</a:t>
            </a:r>
            <a:r>
              <a:rPr lang="en-US" sz="3200" dirty="0" smtClean="0"/>
              <a:t>ount </a:t>
            </a:r>
            <a:r>
              <a:rPr lang="en-US" sz="3200" dirty="0"/>
              <a:t>DOWN towards zero on the number line the </a:t>
            </a:r>
            <a:r>
              <a:rPr lang="en-US" sz="3200" dirty="0" smtClean="0"/>
              <a:t>number of spaces as indicated by the second number in the problem</a:t>
            </a:r>
          </a:p>
          <a:p>
            <a:pPr lvl="1"/>
            <a:r>
              <a:rPr lang="en-US" sz="3200" dirty="0" smtClean="0"/>
              <a:t>The number you stop at on the number line is your answer</a:t>
            </a:r>
          </a:p>
          <a:p>
            <a:pPr lvl="1"/>
            <a:endParaRPr lang="en-US" sz="2900" dirty="0"/>
          </a:p>
        </p:txBody>
      </p:sp>
    </p:spTree>
    <p:extLst>
      <p:ext uri="{BB962C8B-B14F-4D97-AF65-F5344CB8AC3E}">
        <p14:creationId xmlns:p14="http://schemas.microsoft.com/office/powerpoint/2010/main" val="1575370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problem solving - Manipulatives</a:t>
            </a:r>
            <a:endParaRPr lang="en-US" dirty="0"/>
          </a:p>
        </p:txBody>
      </p:sp>
      <p:sp>
        <p:nvSpPr>
          <p:cNvPr id="3" name="Content Placeholder 2"/>
          <p:cNvSpPr>
            <a:spLocks noGrp="1"/>
          </p:cNvSpPr>
          <p:nvPr>
            <p:ph sz="quarter" idx="1"/>
          </p:nvPr>
        </p:nvSpPr>
        <p:spPr/>
        <p:txBody>
          <a:bodyPr/>
          <a:lstStyle/>
          <a:p>
            <a:pPr lvl="0"/>
            <a:r>
              <a:rPr lang="en-US" dirty="0"/>
              <a:t>Coleman will determine how many objects are needed for each number in the problem, </a:t>
            </a:r>
            <a:endParaRPr lang="en-US" dirty="0" smtClean="0"/>
          </a:p>
          <a:p>
            <a:pPr lvl="0"/>
            <a:r>
              <a:rPr lang="en-US" dirty="0" smtClean="0"/>
              <a:t>Luke </a:t>
            </a:r>
            <a:r>
              <a:rPr lang="en-US" dirty="0"/>
              <a:t>will pull the objects and place them in a way that corresponds to what Coleman </a:t>
            </a:r>
            <a:r>
              <a:rPr lang="en-US" dirty="0" smtClean="0"/>
              <a:t>says</a:t>
            </a:r>
          </a:p>
          <a:p>
            <a:pPr lvl="0"/>
            <a:r>
              <a:rPr lang="en-US" dirty="0" smtClean="0"/>
              <a:t> </a:t>
            </a:r>
            <a:r>
              <a:rPr lang="en-US" dirty="0"/>
              <a:t>Paris will determine the answer</a:t>
            </a:r>
            <a:r>
              <a:rPr lang="en-US" dirty="0" smtClean="0"/>
              <a:t>.</a:t>
            </a:r>
          </a:p>
          <a:p>
            <a:pPr lvl="0"/>
            <a:endParaRPr lang="en-US" dirty="0"/>
          </a:p>
          <a:p>
            <a:pPr lvl="1"/>
            <a:r>
              <a:rPr lang="en-US" sz="3200" dirty="0" smtClean="0"/>
              <a:t>9 + 8=</a:t>
            </a:r>
            <a:r>
              <a:rPr lang="en-US" sz="2900" dirty="0" smtClean="0"/>
              <a:t> </a:t>
            </a:r>
          </a:p>
          <a:p>
            <a:pPr lvl="2"/>
            <a:r>
              <a:rPr lang="en-US" sz="2600" dirty="0" smtClean="0"/>
              <a:t>17</a:t>
            </a:r>
            <a:endParaRPr lang="en-US" sz="2900" dirty="0" smtClean="0"/>
          </a:p>
        </p:txBody>
      </p:sp>
    </p:spTree>
    <p:extLst>
      <p:ext uri="{BB962C8B-B14F-4D97-AF65-F5344CB8AC3E}">
        <p14:creationId xmlns:p14="http://schemas.microsoft.com/office/powerpoint/2010/main" val="3184214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Problem Solving – Drawing Pictures</a:t>
            </a:r>
            <a:endParaRPr lang="en-US" dirty="0"/>
          </a:p>
        </p:txBody>
      </p:sp>
      <p:sp>
        <p:nvSpPr>
          <p:cNvPr id="3" name="Content Placeholder 2"/>
          <p:cNvSpPr>
            <a:spLocks noGrp="1"/>
          </p:cNvSpPr>
          <p:nvPr>
            <p:ph sz="quarter" idx="1"/>
          </p:nvPr>
        </p:nvSpPr>
        <p:spPr/>
        <p:txBody>
          <a:bodyPr/>
          <a:lstStyle/>
          <a:p>
            <a:pPr lvl="0"/>
            <a:r>
              <a:rPr lang="en-US" dirty="0"/>
              <a:t>Paris will read the problem and determine how many pictures are needed for each number in the </a:t>
            </a:r>
            <a:r>
              <a:rPr lang="en-US" dirty="0" smtClean="0"/>
              <a:t>problem</a:t>
            </a:r>
          </a:p>
          <a:p>
            <a:pPr lvl="0"/>
            <a:r>
              <a:rPr lang="en-US" dirty="0" smtClean="0"/>
              <a:t>Coleman </a:t>
            </a:r>
            <a:r>
              <a:rPr lang="en-US" dirty="0"/>
              <a:t>will draw the pictures and place them in a way that corresponds to what Paris </a:t>
            </a:r>
            <a:r>
              <a:rPr lang="en-US" dirty="0" smtClean="0"/>
              <a:t>says</a:t>
            </a:r>
          </a:p>
          <a:p>
            <a:pPr lvl="0"/>
            <a:r>
              <a:rPr lang="en-US" dirty="0" smtClean="0"/>
              <a:t>Luke </a:t>
            </a:r>
            <a:r>
              <a:rPr lang="en-US" dirty="0"/>
              <a:t>will determine the answer</a:t>
            </a:r>
            <a:r>
              <a:rPr lang="en-US" dirty="0" smtClean="0"/>
              <a:t>.</a:t>
            </a:r>
          </a:p>
          <a:p>
            <a:pPr lvl="1"/>
            <a:r>
              <a:rPr lang="en-US" sz="3200" dirty="0" smtClean="0"/>
              <a:t>7 – 5=</a:t>
            </a:r>
          </a:p>
          <a:p>
            <a:pPr lvl="2"/>
            <a:r>
              <a:rPr lang="en-US" sz="2900" dirty="0"/>
              <a:t>2</a:t>
            </a:r>
            <a:endParaRPr lang="en-US" sz="2900" dirty="0"/>
          </a:p>
          <a:p>
            <a:endParaRPr lang="en-US" dirty="0"/>
          </a:p>
        </p:txBody>
      </p:sp>
    </p:spTree>
    <p:extLst>
      <p:ext uri="{BB962C8B-B14F-4D97-AF65-F5344CB8AC3E}">
        <p14:creationId xmlns:p14="http://schemas.microsoft.com/office/powerpoint/2010/main" val="3552361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2000"/>
                                        <p:tgtEl>
                                          <p:spTgt spid="3">
                                            <p:txEl>
                                              <p:pRg st="4" end="4"/>
                                            </p:txEl>
                                          </p:spTgt>
                                        </p:tgtEl>
                                      </p:cBhvr>
                                    </p:animEffect>
                                    <p:anim calcmode="lin" valueType="num">
                                      <p:cBhvr>
                                        <p:cTn id="27"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8"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Problem Solving – Number line </a:t>
            </a:r>
            <a:endParaRPr lang="en-US" dirty="0"/>
          </a:p>
        </p:txBody>
      </p:sp>
      <p:sp>
        <p:nvSpPr>
          <p:cNvPr id="3" name="Content Placeholder 2"/>
          <p:cNvSpPr>
            <a:spLocks noGrp="1"/>
          </p:cNvSpPr>
          <p:nvPr>
            <p:ph sz="quarter" idx="1"/>
          </p:nvPr>
        </p:nvSpPr>
        <p:spPr/>
        <p:txBody>
          <a:bodyPr/>
          <a:lstStyle/>
          <a:p>
            <a:r>
              <a:rPr lang="en-US" dirty="0"/>
              <a:t>Luke will read the problem and determine which number on the number line to begin at. </a:t>
            </a:r>
            <a:endParaRPr lang="en-US" dirty="0" smtClean="0"/>
          </a:p>
          <a:p>
            <a:r>
              <a:rPr lang="en-US" dirty="0" smtClean="0"/>
              <a:t> </a:t>
            </a:r>
            <a:r>
              <a:rPr lang="en-US" dirty="0"/>
              <a:t>Paris will mark the number line at the beginning number and will tell Coleman how many spaces to move up. </a:t>
            </a:r>
            <a:endParaRPr lang="en-US" dirty="0" smtClean="0"/>
          </a:p>
          <a:p>
            <a:r>
              <a:rPr lang="en-US" dirty="0" smtClean="0"/>
              <a:t> </a:t>
            </a:r>
            <a:r>
              <a:rPr lang="en-US" dirty="0"/>
              <a:t>Coleman will determine the answer</a:t>
            </a:r>
            <a:r>
              <a:rPr lang="en-US" dirty="0" smtClean="0"/>
              <a:t>.</a:t>
            </a:r>
          </a:p>
          <a:p>
            <a:pPr lvl="1"/>
            <a:r>
              <a:rPr lang="en-US" sz="3200" dirty="0" smtClean="0"/>
              <a:t>10 + 9=</a:t>
            </a:r>
          </a:p>
          <a:p>
            <a:pPr lvl="2"/>
            <a:r>
              <a:rPr lang="en-US" sz="2900" dirty="0" smtClean="0"/>
              <a:t>19</a:t>
            </a:r>
            <a:endParaRPr lang="en-US" sz="2900" dirty="0"/>
          </a:p>
        </p:txBody>
      </p:sp>
    </p:spTree>
    <p:extLst>
      <p:ext uri="{BB962C8B-B14F-4D97-AF65-F5344CB8AC3E}">
        <p14:creationId xmlns:p14="http://schemas.microsoft.com/office/powerpoint/2010/main" val="3320116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0" end="0"/>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p:cTn id="3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1" end="1"/>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 calcmode="lin" valueType="num">
                                      <p:cBhvr>
                                        <p:cTn id="3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2" end="2"/>
                                            </p:txEl>
                                          </p:spTgt>
                                        </p:tgtEl>
                                      </p:cBhvr>
                                    </p:animEffect>
                                  </p:childTnLst>
                                </p:cTn>
                              </p:par>
                              <p:par>
                                <p:cTn id="41" presetID="31" presetClass="entr" presetSubtype="0" fill="hold" nodeType="with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p:cTn id="4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6" dur="1000"/>
                                        <p:tgtEl>
                                          <p:spTgt spid="3">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 calcmode="lin" valueType="num">
                                      <p:cBhvr>
                                        <p:cTn id="5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5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5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sz="quarter" idx="1"/>
          </p:nvPr>
        </p:nvSpPr>
        <p:spPr/>
        <p:txBody>
          <a:bodyPr>
            <a:normAutofit lnSpcReduction="10000"/>
          </a:bodyPr>
          <a:lstStyle/>
          <a:p>
            <a:r>
              <a:rPr lang="en-US" sz="3200" dirty="0" smtClean="0"/>
              <a:t>Coleman:</a:t>
            </a:r>
          </a:p>
          <a:p>
            <a:pPr lvl="1"/>
            <a:r>
              <a:rPr lang="en-US" sz="2900" dirty="0" smtClean="0"/>
              <a:t> 5 </a:t>
            </a:r>
            <a:r>
              <a:rPr lang="en-US" sz="2900" dirty="0"/>
              <a:t>+ 6 </a:t>
            </a:r>
            <a:endParaRPr lang="en-US" sz="2900" dirty="0" smtClean="0"/>
          </a:p>
          <a:p>
            <a:pPr lvl="1"/>
            <a:r>
              <a:rPr lang="en-US" sz="2900" dirty="0" smtClean="0"/>
              <a:t>Manipulative </a:t>
            </a:r>
            <a:r>
              <a:rPr lang="en-US" sz="2900" dirty="0"/>
              <a:t>strategy.  </a:t>
            </a:r>
            <a:endParaRPr lang="en-US" sz="2900" dirty="0" smtClean="0"/>
          </a:p>
          <a:p>
            <a:r>
              <a:rPr lang="en-US" sz="3200" dirty="0"/>
              <a:t>Paris:</a:t>
            </a:r>
          </a:p>
          <a:p>
            <a:pPr lvl="1"/>
            <a:r>
              <a:rPr lang="en-US" sz="2900" dirty="0"/>
              <a:t>10 </a:t>
            </a:r>
            <a:r>
              <a:rPr lang="en-US" sz="2900" dirty="0"/>
              <a:t>– 4 </a:t>
            </a:r>
            <a:endParaRPr lang="en-US" sz="2900" dirty="0"/>
          </a:p>
          <a:p>
            <a:pPr lvl="1"/>
            <a:r>
              <a:rPr lang="en-US" sz="2900" dirty="0"/>
              <a:t>picture </a:t>
            </a:r>
            <a:r>
              <a:rPr lang="en-US" sz="2900" dirty="0"/>
              <a:t>strategy. </a:t>
            </a:r>
            <a:endParaRPr lang="en-US" sz="2900" dirty="0"/>
          </a:p>
          <a:p>
            <a:r>
              <a:rPr lang="en-US" dirty="0" smtClean="0"/>
              <a:t> </a:t>
            </a:r>
            <a:r>
              <a:rPr lang="en-US" sz="3200" dirty="0"/>
              <a:t>Luke:</a:t>
            </a:r>
          </a:p>
          <a:p>
            <a:pPr lvl="1"/>
            <a:r>
              <a:rPr lang="en-US" sz="2900" dirty="0"/>
              <a:t>9 </a:t>
            </a:r>
            <a:r>
              <a:rPr lang="en-US" sz="2900" dirty="0"/>
              <a:t>-2 </a:t>
            </a:r>
            <a:endParaRPr lang="en-US" sz="2900" dirty="0"/>
          </a:p>
          <a:p>
            <a:pPr lvl="1"/>
            <a:r>
              <a:rPr lang="en-US" sz="2900" dirty="0"/>
              <a:t>number </a:t>
            </a:r>
            <a:r>
              <a:rPr lang="en-US" sz="2900" dirty="0"/>
              <a:t>line strategy.</a:t>
            </a:r>
          </a:p>
        </p:txBody>
      </p:sp>
    </p:spTree>
    <p:extLst>
      <p:ext uri="{BB962C8B-B14F-4D97-AF65-F5344CB8AC3E}">
        <p14:creationId xmlns:p14="http://schemas.microsoft.com/office/powerpoint/2010/main" val="1336508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5" dur="500"/>
                                        <p:tgtEl>
                                          <p:spTgt spid="3">
                                            <p:txEl>
                                              <p:pRg st="1" end="1"/>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arn(inVertical)">
                                      <p:cBhvr>
                                        <p:cTn id="23" dur="500"/>
                                        <p:tgtEl>
                                          <p:spTgt spid="3">
                                            <p:txEl>
                                              <p:pRg st="3" end="3"/>
                                            </p:txEl>
                                          </p:spTgt>
                                        </p:tgtEl>
                                      </p:cBhvr>
                                    </p:animEffect>
                                  </p:childTnLst>
                                </p:cTn>
                              </p:par>
                              <p:par>
                                <p:cTn id="24" presetID="16" presetClass="entr" presetSubtype="21"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barn(inVertical)">
                                      <p:cBhvr>
                                        <p:cTn id="26" dur="500"/>
                                        <p:tgtEl>
                                          <p:spTgt spid="3">
                                            <p:txEl>
                                              <p:pRg st="4" end="4"/>
                                            </p:txEl>
                                          </p:spTgt>
                                        </p:tgtEl>
                                      </p:cBhvr>
                                    </p:animEffect>
                                  </p:childTnLst>
                                </p:cTn>
                              </p:par>
                              <p:par>
                                <p:cTn id="27" presetID="16" presetClass="entr" presetSubtype="21"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barn(inVertical)">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fade">
                                      <p:cBhvr>
                                        <p:cTn id="34" dur="1000"/>
                                        <p:tgtEl>
                                          <p:spTgt spid="3">
                                            <p:txEl>
                                              <p:pRg st="6" end="6"/>
                                            </p:txEl>
                                          </p:spTgt>
                                        </p:tgtEl>
                                      </p:cBhvr>
                                    </p:animEffect>
                                    <p:anim calcmode="lin" valueType="num">
                                      <p:cBhvr>
                                        <p:cTn id="3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1000"/>
                                        <p:tgtEl>
                                          <p:spTgt spid="3">
                                            <p:txEl>
                                              <p:pRg st="7" end="7"/>
                                            </p:txEl>
                                          </p:spTgt>
                                        </p:tgtEl>
                                      </p:cBhvr>
                                    </p:animEffect>
                                    <p:anim calcmode="lin" valueType="num">
                                      <p:cBhvr>
                                        <p:cTn id="4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Effect transition="in" filter="fade">
                                      <p:cBhvr>
                                        <p:cTn id="44" dur="1000"/>
                                        <p:tgtEl>
                                          <p:spTgt spid="3">
                                            <p:txEl>
                                              <p:pRg st="8" end="8"/>
                                            </p:txEl>
                                          </p:spTgt>
                                        </p:tgtEl>
                                      </p:cBhvr>
                                    </p:animEffect>
                                    <p:anim calcmode="lin" valueType="num">
                                      <p:cBhvr>
                                        <p:cTn id="4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Strategies Review</a:t>
            </a:r>
            <a:endParaRPr lang="en-US" dirty="0"/>
          </a:p>
        </p:txBody>
      </p:sp>
      <p:sp>
        <p:nvSpPr>
          <p:cNvPr id="3" name="Content Placeholder 2"/>
          <p:cNvSpPr>
            <a:spLocks noGrp="1"/>
          </p:cNvSpPr>
          <p:nvPr>
            <p:ph sz="quarter" idx="1"/>
          </p:nvPr>
        </p:nvSpPr>
        <p:spPr/>
        <p:txBody>
          <a:bodyPr>
            <a:normAutofit/>
          </a:bodyPr>
          <a:lstStyle/>
          <a:p>
            <a:r>
              <a:rPr lang="en-US" sz="3200" dirty="0" smtClean="0"/>
              <a:t>What </a:t>
            </a:r>
            <a:r>
              <a:rPr lang="en-US" sz="3200" dirty="0"/>
              <a:t>was our goal today </a:t>
            </a:r>
            <a:r>
              <a:rPr lang="en-US" sz="3200" dirty="0" smtClean="0"/>
              <a:t>?</a:t>
            </a:r>
          </a:p>
          <a:p>
            <a:r>
              <a:rPr lang="en-US" sz="3200" dirty="0" smtClean="0"/>
              <a:t>Why </a:t>
            </a:r>
            <a:r>
              <a:rPr lang="en-US" sz="3200" dirty="0"/>
              <a:t>is it so important to learn and practice using multiple </a:t>
            </a:r>
            <a:r>
              <a:rPr lang="en-US" sz="3200" dirty="0" smtClean="0"/>
              <a:t>strategies?</a:t>
            </a:r>
          </a:p>
          <a:p>
            <a:r>
              <a:rPr lang="en-US" sz="3200" dirty="0" smtClean="0"/>
              <a:t> Exit Slip!</a:t>
            </a:r>
            <a:endParaRPr lang="en-US" sz="3200" dirty="0"/>
          </a:p>
        </p:txBody>
      </p:sp>
    </p:spTree>
    <p:extLst>
      <p:ext uri="{BB962C8B-B14F-4D97-AF65-F5344CB8AC3E}">
        <p14:creationId xmlns:p14="http://schemas.microsoft.com/office/powerpoint/2010/main" val="104733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Goal</a:t>
            </a:r>
            <a:endParaRPr lang="en-US" dirty="0"/>
          </a:p>
        </p:txBody>
      </p:sp>
      <p:sp>
        <p:nvSpPr>
          <p:cNvPr id="3" name="Content Placeholder 2"/>
          <p:cNvSpPr>
            <a:spLocks noGrp="1"/>
          </p:cNvSpPr>
          <p:nvPr>
            <p:ph sz="quarter" idx="1"/>
          </p:nvPr>
        </p:nvSpPr>
        <p:spPr/>
        <p:txBody>
          <a:bodyPr/>
          <a:lstStyle/>
          <a:p>
            <a:r>
              <a:rPr lang="en-US" dirty="0" smtClean="0"/>
              <a:t>Be </a:t>
            </a:r>
            <a:r>
              <a:rPr lang="en-US" dirty="0"/>
              <a:t>able to solve addition and subtraction problems using multiple strategies. </a:t>
            </a:r>
          </a:p>
        </p:txBody>
      </p:sp>
    </p:spTree>
    <p:extLst>
      <p:ext uri="{BB962C8B-B14F-4D97-AF65-F5344CB8AC3E}">
        <p14:creationId xmlns:p14="http://schemas.microsoft.com/office/powerpoint/2010/main" val="541731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Multiple Strategies?</a:t>
            </a:r>
            <a:endParaRPr lang="en-US" dirty="0"/>
          </a:p>
        </p:txBody>
      </p:sp>
      <p:sp>
        <p:nvSpPr>
          <p:cNvPr id="3" name="Content Placeholder 2"/>
          <p:cNvSpPr>
            <a:spLocks noGrp="1"/>
          </p:cNvSpPr>
          <p:nvPr>
            <p:ph sz="quarter" idx="1"/>
          </p:nvPr>
        </p:nvSpPr>
        <p:spPr/>
        <p:txBody>
          <a:bodyPr/>
          <a:lstStyle/>
          <a:p>
            <a:r>
              <a:rPr lang="en-US" dirty="0"/>
              <a:t>Multiple strategies </a:t>
            </a:r>
            <a:r>
              <a:rPr lang="en-US" dirty="0" smtClean="0"/>
              <a:t>is when you are trying </a:t>
            </a:r>
            <a:r>
              <a:rPr lang="en-US" dirty="0"/>
              <a:t>to find the answer to a question or problem in more ways than </a:t>
            </a:r>
            <a:r>
              <a:rPr lang="en-US" dirty="0" smtClean="0"/>
              <a:t>one.  </a:t>
            </a:r>
            <a:endParaRPr lang="en-US" dirty="0"/>
          </a:p>
        </p:txBody>
      </p:sp>
    </p:spTree>
    <p:extLst>
      <p:ext uri="{BB962C8B-B14F-4D97-AF65-F5344CB8AC3E}">
        <p14:creationId xmlns:p14="http://schemas.microsoft.com/office/powerpoint/2010/main" val="29855621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learning multiple strategies important?</a:t>
            </a:r>
            <a:endParaRPr lang="en-US" dirty="0"/>
          </a:p>
        </p:txBody>
      </p:sp>
      <p:sp>
        <p:nvSpPr>
          <p:cNvPr id="3" name="Content Placeholder 2"/>
          <p:cNvSpPr>
            <a:spLocks noGrp="1"/>
          </p:cNvSpPr>
          <p:nvPr>
            <p:ph sz="quarter" idx="1"/>
          </p:nvPr>
        </p:nvSpPr>
        <p:spPr/>
        <p:txBody>
          <a:bodyPr/>
          <a:lstStyle/>
          <a:p>
            <a:r>
              <a:rPr lang="en-US" dirty="0" smtClean="0"/>
              <a:t>It helps </a:t>
            </a:r>
            <a:r>
              <a:rPr lang="en-US" dirty="0"/>
              <a:t>us by giving us ideas on how we can come to answers more </a:t>
            </a:r>
            <a:r>
              <a:rPr lang="en-US" dirty="0" smtClean="0"/>
              <a:t>easily.</a:t>
            </a:r>
            <a:endParaRPr lang="en-US" dirty="0"/>
          </a:p>
        </p:txBody>
      </p:sp>
    </p:spTree>
    <p:extLst>
      <p:ext uri="{BB962C8B-B14F-4D97-AF65-F5344CB8AC3E}">
        <p14:creationId xmlns:p14="http://schemas.microsoft.com/office/powerpoint/2010/main" val="2038381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doing today?</a:t>
            </a:r>
            <a:endParaRPr lang="en-US" dirty="0"/>
          </a:p>
        </p:txBody>
      </p:sp>
      <p:sp>
        <p:nvSpPr>
          <p:cNvPr id="3" name="Content Placeholder 2"/>
          <p:cNvSpPr>
            <a:spLocks noGrp="1"/>
          </p:cNvSpPr>
          <p:nvPr>
            <p:ph sz="quarter" idx="1"/>
          </p:nvPr>
        </p:nvSpPr>
        <p:spPr/>
        <p:txBody>
          <a:bodyPr/>
          <a:lstStyle/>
          <a:p>
            <a:r>
              <a:rPr lang="en-US" dirty="0"/>
              <a:t>We are going to be looking at three different ways we can solve addition and subtraction problems </a:t>
            </a:r>
            <a:r>
              <a:rPr lang="en-US" dirty="0" smtClean="0"/>
              <a:t>today</a:t>
            </a:r>
          </a:p>
          <a:p>
            <a:pPr lvl="1"/>
            <a:r>
              <a:rPr lang="en-US" dirty="0" smtClean="0"/>
              <a:t>Manipulatives or objects</a:t>
            </a:r>
          </a:p>
          <a:p>
            <a:pPr lvl="1"/>
            <a:r>
              <a:rPr lang="en-US" dirty="0" smtClean="0"/>
              <a:t>Drawing pictures</a:t>
            </a:r>
          </a:p>
          <a:p>
            <a:pPr lvl="1"/>
            <a:r>
              <a:rPr lang="en-US" dirty="0" smtClean="0"/>
              <a:t>Using number lines</a:t>
            </a:r>
            <a:endParaRPr lang="en-US" dirty="0"/>
          </a:p>
        </p:txBody>
      </p:sp>
    </p:spTree>
    <p:extLst>
      <p:ext uri="{BB962C8B-B14F-4D97-AF65-F5344CB8AC3E}">
        <p14:creationId xmlns:p14="http://schemas.microsoft.com/office/powerpoint/2010/main" val="17847765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Manipulatives Strategy </a:t>
            </a:r>
            <a:endParaRPr lang="en-US" dirty="0"/>
          </a:p>
        </p:txBody>
      </p:sp>
      <p:sp>
        <p:nvSpPr>
          <p:cNvPr id="3" name="Content Placeholder 2"/>
          <p:cNvSpPr>
            <a:spLocks noGrp="1"/>
          </p:cNvSpPr>
          <p:nvPr>
            <p:ph sz="quarter" idx="1"/>
          </p:nvPr>
        </p:nvSpPr>
        <p:spPr>
          <a:xfrm>
            <a:off x="0" y="1600200"/>
            <a:ext cx="8839200" cy="4873752"/>
          </a:xfrm>
        </p:spPr>
        <p:txBody>
          <a:bodyPr>
            <a:normAutofit/>
          </a:bodyPr>
          <a:lstStyle/>
          <a:p>
            <a:r>
              <a:rPr lang="en-US" sz="3200" dirty="0" smtClean="0"/>
              <a:t>2 + 5=</a:t>
            </a:r>
          </a:p>
          <a:p>
            <a:pPr lvl="1"/>
            <a:r>
              <a:rPr lang="en-US" sz="2900" dirty="0" smtClean="0"/>
              <a:t>Look at the problem</a:t>
            </a:r>
          </a:p>
          <a:p>
            <a:pPr lvl="1"/>
            <a:r>
              <a:rPr lang="en-US" sz="2900" dirty="0" smtClean="0"/>
              <a:t>Gather objects for each number in the problem</a:t>
            </a:r>
          </a:p>
          <a:p>
            <a:pPr lvl="1"/>
            <a:r>
              <a:rPr lang="en-US" sz="2900" dirty="0"/>
              <a:t>Perform the operation of the problem</a:t>
            </a:r>
          </a:p>
          <a:p>
            <a:pPr lvl="1"/>
            <a:r>
              <a:rPr lang="en-US" sz="2900" dirty="0"/>
              <a:t>Lastly, we count up all the objects to find our answer</a:t>
            </a:r>
          </a:p>
          <a:p>
            <a:pPr lvl="1"/>
            <a:endParaRPr lang="en-US" sz="1800" dirty="0" smtClean="0"/>
          </a:p>
        </p:txBody>
      </p:sp>
    </p:spTree>
    <p:extLst>
      <p:ext uri="{BB962C8B-B14F-4D97-AF65-F5344CB8AC3E}">
        <p14:creationId xmlns:p14="http://schemas.microsoft.com/office/powerpoint/2010/main" val="26618232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Manipulatives Strategy </a:t>
            </a:r>
            <a:endParaRPr lang="en-US" dirty="0"/>
          </a:p>
        </p:txBody>
      </p:sp>
      <p:sp>
        <p:nvSpPr>
          <p:cNvPr id="3" name="Content Placeholder 2"/>
          <p:cNvSpPr>
            <a:spLocks noGrp="1"/>
          </p:cNvSpPr>
          <p:nvPr>
            <p:ph sz="quarter" idx="1"/>
          </p:nvPr>
        </p:nvSpPr>
        <p:spPr>
          <a:xfrm>
            <a:off x="0" y="1600200"/>
            <a:ext cx="9144000" cy="4873752"/>
          </a:xfrm>
        </p:spPr>
        <p:txBody>
          <a:bodyPr>
            <a:normAutofit/>
          </a:bodyPr>
          <a:lstStyle/>
          <a:p>
            <a:r>
              <a:rPr lang="en-US" sz="3200" dirty="0" smtClean="0"/>
              <a:t>5 - 2=</a:t>
            </a:r>
            <a:endParaRPr lang="en-US" sz="3200" dirty="0"/>
          </a:p>
          <a:p>
            <a:pPr lvl="1"/>
            <a:r>
              <a:rPr lang="en-US" sz="2900" dirty="0"/>
              <a:t>Look at the </a:t>
            </a:r>
            <a:r>
              <a:rPr lang="en-US" sz="2900" dirty="0" smtClean="0"/>
              <a:t>problem</a:t>
            </a:r>
          </a:p>
          <a:p>
            <a:pPr lvl="1"/>
            <a:r>
              <a:rPr lang="en-US" sz="2900" dirty="0" smtClean="0"/>
              <a:t>Identify </a:t>
            </a:r>
            <a:r>
              <a:rPr lang="en-US" sz="2900" dirty="0"/>
              <a:t>the largest </a:t>
            </a:r>
            <a:r>
              <a:rPr lang="en-US" sz="2900" dirty="0" smtClean="0"/>
              <a:t>number</a:t>
            </a:r>
          </a:p>
          <a:p>
            <a:pPr lvl="1"/>
            <a:r>
              <a:rPr lang="en-US" sz="2900" dirty="0" smtClean="0"/>
              <a:t>Gather object for the largest number</a:t>
            </a:r>
            <a:endParaRPr lang="en-US" sz="2900" dirty="0"/>
          </a:p>
          <a:p>
            <a:pPr lvl="1"/>
            <a:r>
              <a:rPr lang="en-US" sz="2900" dirty="0" smtClean="0"/>
              <a:t>Take away the smallest number amount of objects</a:t>
            </a:r>
          </a:p>
          <a:p>
            <a:pPr lvl="1"/>
            <a:r>
              <a:rPr lang="en-US" sz="2900" dirty="0" smtClean="0"/>
              <a:t>Lastly</a:t>
            </a:r>
            <a:r>
              <a:rPr lang="en-US" sz="2900" dirty="0"/>
              <a:t>, we count up all the objects to find our answer</a:t>
            </a:r>
          </a:p>
          <a:p>
            <a:pPr lvl="1"/>
            <a:endParaRPr lang="en-US" sz="1800" dirty="0"/>
          </a:p>
          <a:p>
            <a:endParaRPr lang="en-US" sz="3200" dirty="0"/>
          </a:p>
        </p:txBody>
      </p:sp>
    </p:spTree>
    <p:extLst>
      <p:ext uri="{BB962C8B-B14F-4D97-AF65-F5344CB8AC3E}">
        <p14:creationId xmlns:p14="http://schemas.microsoft.com/office/powerpoint/2010/main" val="4190239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Pictures Strategy</a:t>
            </a:r>
            <a:endParaRPr lang="en-US" dirty="0"/>
          </a:p>
        </p:txBody>
      </p:sp>
      <p:sp>
        <p:nvSpPr>
          <p:cNvPr id="3" name="Content Placeholder 2"/>
          <p:cNvSpPr>
            <a:spLocks noGrp="1"/>
          </p:cNvSpPr>
          <p:nvPr>
            <p:ph sz="quarter" idx="1"/>
          </p:nvPr>
        </p:nvSpPr>
        <p:spPr/>
        <p:txBody>
          <a:bodyPr>
            <a:normAutofit/>
          </a:bodyPr>
          <a:lstStyle/>
          <a:p>
            <a:r>
              <a:rPr lang="en-US" sz="3200" dirty="0" smtClean="0"/>
              <a:t>9 + 4=</a:t>
            </a:r>
          </a:p>
          <a:p>
            <a:pPr lvl="2" fontAlgn="base" hangingPunct="0"/>
            <a:r>
              <a:rPr lang="en-US" sz="2800" dirty="0" smtClean="0"/>
              <a:t>Look </a:t>
            </a:r>
            <a:r>
              <a:rPr lang="en-US" sz="2800" dirty="0"/>
              <a:t>at the problem</a:t>
            </a:r>
          </a:p>
          <a:p>
            <a:pPr lvl="2" fontAlgn="base" hangingPunct="0"/>
            <a:r>
              <a:rPr lang="en-US" sz="2800" dirty="0"/>
              <a:t>Draw pictures or symbols to represent each number in the problem</a:t>
            </a:r>
          </a:p>
          <a:p>
            <a:pPr lvl="2" fontAlgn="base" hangingPunct="0"/>
            <a:r>
              <a:rPr lang="en-US" sz="2800" dirty="0"/>
              <a:t>Perform the operation of the problem</a:t>
            </a:r>
          </a:p>
          <a:p>
            <a:pPr lvl="2" fontAlgn="base" hangingPunct="0"/>
            <a:r>
              <a:rPr lang="en-US" sz="2800" dirty="0"/>
              <a:t>Count the sum or difference of pictures or symbols</a:t>
            </a:r>
          </a:p>
          <a:p>
            <a:pPr marL="365760" lvl="1" indent="0" fontAlgn="base" hangingPunct="0">
              <a:buNone/>
            </a:pPr>
            <a:endParaRPr lang="en-US" sz="2800" dirty="0" smtClean="0"/>
          </a:p>
          <a:p>
            <a:pPr lvl="1"/>
            <a:endParaRPr lang="en-US" sz="2900" dirty="0"/>
          </a:p>
        </p:txBody>
      </p:sp>
    </p:spTree>
    <p:extLst>
      <p:ext uri="{BB962C8B-B14F-4D97-AF65-F5344CB8AC3E}">
        <p14:creationId xmlns:p14="http://schemas.microsoft.com/office/powerpoint/2010/main" val="19555499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Drawing pictures strategy </a:t>
            </a:r>
            <a:endParaRPr lang="en-US" dirty="0"/>
          </a:p>
        </p:txBody>
      </p:sp>
      <p:sp>
        <p:nvSpPr>
          <p:cNvPr id="3" name="Content Placeholder 2"/>
          <p:cNvSpPr>
            <a:spLocks noGrp="1"/>
          </p:cNvSpPr>
          <p:nvPr>
            <p:ph sz="quarter" idx="1"/>
          </p:nvPr>
        </p:nvSpPr>
        <p:spPr/>
        <p:txBody>
          <a:bodyPr>
            <a:normAutofit/>
          </a:bodyPr>
          <a:lstStyle/>
          <a:p>
            <a:r>
              <a:rPr lang="en-US" sz="3200" dirty="0" smtClean="0"/>
              <a:t>9 – 4=</a:t>
            </a:r>
          </a:p>
          <a:p>
            <a:pPr lvl="1"/>
            <a:r>
              <a:rPr lang="en-US" sz="2900" dirty="0"/>
              <a:t>Look at the problem</a:t>
            </a:r>
          </a:p>
          <a:p>
            <a:pPr lvl="1"/>
            <a:r>
              <a:rPr lang="en-US" sz="2900" dirty="0"/>
              <a:t>Identify the largest number</a:t>
            </a:r>
          </a:p>
          <a:p>
            <a:pPr lvl="1"/>
            <a:r>
              <a:rPr lang="en-US" sz="2900" dirty="0" smtClean="0"/>
              <a:t>Draw pictures for </a:t>
            </a:r>
            <a:r>
              <a:rPr lang="en-US" sz="2900" dirty="0"/>
              <a:t>the largest number</a:t>
            </a:r>
          </a:p>
          <a:p>
            <a:pPr lvl="1"/>
            <a:r>
              <a:rPr lang="en-US" sz="2900" dirty="0" smtClean="0"/>
              <a:t>Cross out or erase the smallest number of pictures</a:t>
            </a:r>
            <a:endParaRPr lang="en-US" sz="2900" dirty="0"/>
          </a:p>
          <a:p>
            <a:pPr lvl="1"/>
            <a:r>
              <a:rPr lang="en-US" sz="2900" dirty="0"/>
              <a:t>Lastly, we count up all the </a:t>
            </a:r>
            <a:r>
              <a:rPr lang="en-US" sz="2900" dirty="0" smtClean="0"/>
              <a:t>remaining pictures</a:t>
            </a:r>
            <a:endParaRPr lang="en-US" sz="2900" dirty="0"/>
          </a:p>
        </p:txBody>
      </p:sp>
    </p:spTree>
    <p:extLst>
      <p:ext uri="{BB962C8B-B14F-4D97-AF65-F5344CB8AC3E}">
        <p14:creationId xmlns:p14="http://schemas.microsoft.com/office/powerpoint/2010/main" val="20418011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193</TotalTime>
  <Words>1935</Words>
  <Application>Microsoft Office PowerPoint</Application>
  <PresentationFormat>On-screen Show (4:3)</PresentationFormat>
  <Paragraphs>165</Paragraphs>
  <Slides>16</Slides>
  <Notes>13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Oriel</vt:lpstr>
      <vt:lpstr>Multiple Strategies </vt:lpstr>
      <vt:lpstr>Today’s Goal</vt:lpstr>
      <vt:lpstr>What is Multiple Strategies?</vt:lpstr>
      <vt:lpstr>Why is learning multiple strategies important?</vt:lpstr>
      <vt:lpstr>What are we doing today?</vt:lpstr>
      <vt:lpstr>Manipulatives Strategy </vt:lpstr>
      <vt:lpstr>Manipulatives Strategy </vt:lpstr>
      <vt:lpstr>Drawing Pictures Strategy</vt:lpstr>
      <vt:lpstr>Drawing pictures strategy </vt:lpstr>
      <vt:lpstr>Number Line Strategy</vt:lpstr>
      <vt:lpstr>Number line Strategy</vt:lpstr>
      <vt:lpstr>Group problem solving - Manipulatives</vt:lpstr>
      <vt:lpstr>Group Problem Solving – Drawing Pictures</vt:lpstr>
      <vt:lpstr>Group Problem Solving – Number line </vt:lpstr>
      <vt:lpstr>Your Turn!!!</vt:lpstr>
      <vt:lpstr>Multiple Strategies Review</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Kassie55</dc:creator>
  <cp:lastModifiedBy>Kassie55</cp:lastModifiedBy>
  <cp:revision>10</cp:revision>
  <dcterms:created xsi:type="dcterms:W3CDTF">2012-04-08T04:13:12Z</dcterms:created>
  <dcterms:modified xsi:type="dcterms:W3CDTF">2012-04-08T20:38:09Z</dcterms:modified>
</cp:coreProperties>
</file>